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320" r:id="rId3"/>
    <p:sldId id="257" r:id="rId4"/>
    <p:sldId id="312" r:id="rId5"/>
    <p:sldId id="318" r:id="rId6"/>
    <p:sldId id="323" r:id="rId7"/>
    <p:sldId id="329" r:id="rId8"/>
    <p:sldId id="324" r:id="rId9"/>
    <p:sldId id="322" r:id="rId10"/>
    <p:sldId id="325" r:id="rId11"/>
    <p:sldId id="268" r:id="rId12"/>
    <p:sldId id="326" r:id="rId13"/>
    <p:sldId id="327" r:id="rId14"/>
    <p:sldId id="328" r:id="rId15"/>
    <p:sldId id="261" r:id="rId16"/>
    <p:sldId id="279" r:id="rId17"/>
    <p:sldId id="262" r:id="rId18"/>
    <p:sldId id="263" r:id="rId19"/>
    <p:sldId id="299" r:id="rId20"/>
    <p:sldId id="264" r:id="rId21"/>
    <p:sldId id="265" r:id="rId22"/>
    <p:sldId id="266" r:id="rId23"/>
    <p:sldId id="267" r:id="rId24"/>
    <p:sldId id="291" r:id="rId25"/>
    <p:sldId id="269" r:id="rId26"/>
    <p:sldId id="306" r:id="rId27"/>
    <p:sldId id="319" r:id="rId28"/>
    <p:sldId id="33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935" autoAdjust="0"/>
  </p:normalViewPr>
  <p:slideViewPr>
    <p:cSldViewPr>
      <p:cViewPr varScale="1">
        <p:scale>
          <a:sx n="80" d="100"/>
          <a:sy n="80" d="100"/>
        </p:scale>
        <p:origin x="-14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6C879-8647-4049-A8A7-31145FE63005}"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8AB81-F336-4CF7-92C8-79B90EB6F8F9}" type="slidenum">
              <a:rPr lang="en-US" smtClean="0"/>
              <a:t>‹#›</a:t>
            </a:fld>
            <a:endParaRPr lang="en-US"/>
          </a:p>
        </p:txBody>
      </p:sp>
    </p:spTree>
    <p:extLst>
      <p:ext uri="{BB962C8B-B14F-4D97-AF65-F5344CB8AC3E}">
        <p14:creationId xmlns:p14="http://schemas.microsoft.com/office/powerpoint/2010/main" val="360186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8AB81-F336-4CF7-92C8-79B90EB6F8F9}" type="slidenum">
              <a:rPr lang="en-US" smtClean="0"/>
              <a:t>25</a:t>
            </a:fld>
            <a:endParaRPr lang="en-US"/>
          </a:p>
        </p:txBody>
      </p:sp>
    </p:spTree>
    <p:extLst>
      <p:ext uri="{BB962C8B-B14F-4D97-AF65-F5344CB8AC3E}">
        <p14:creationId xmlns:p14="http://schemas.microsoft.com/office/powerpoint/2010/main" val="22939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D7F2D0D-35C6-4AEA-AB55-9A46233A4104}" type="datetimeFigureOut">
              <a:rPr lang="en-US" smtClean="0"/>
              <a:t>4/7/2014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45A0072-0E61-4FE6-985B-71DDF3858C3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2D0D-35C6-4AEA-AB55-9A46233A410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0072-0E61-4FE6-985B-71DDF3858C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F2D0D-35C6-4AEA-AB55-9A46233A410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45A0072-0E61-4FE6-985B-71DDF3858C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7F2D0D-35C6-4AEA-AB55-9A46233A4104}"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A0072-0E61-4FE6-985B-71DDF3858C3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D7F2D0D-35C6-4AEA-AB55-9A46233A4104}" type="datetimeFigureOut">
              <a:rPr lang="en-US" smtClean="0"/>
              <a:t>4/7/2014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45A0072-0E61-4FE6-985B-71DDF3858C3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F2D0D-35C6-4AEA-AB55-9A46233A4104}"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0072-0E61-4FE6-985B-71DDF3858C3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7F2D0D-35C6-4AEA-AB55-9A46233A4104}" type="datetimeFigureOut">
              <a:rPr lang="en-US" smtClean="0"/>
              <a:t>4/7/2014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A0072-0E61-4FE6-985B-71DDF3858C3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7F2D0D-35C6-4AEA-AB55-9A46233A4104}" type="datetimeFigureOut">
              <a:rPr lang="en-US" smtClean="0"/>
              <a:t>4/7/2014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A0072-0E61-4FE6-985B-71DDF3858C3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D7F2D0D-35C6-4AEA-AB55-9A46233A4104}" type="datetimeFigureOut">
              <a:rPr lang="en-US" smtClean="0"/>
              <a:t>4/7/2014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A0072-0E61-4FE6-985B-71DDF3858C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F2D0D-35C6-4AEA-AB55-9A46233A4104}"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45A0072-0E61-4FE6-985B-71DDF3858C3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F2D0D-35C6-4AEA-AB55-9A46233A4104}" type="datetimeFigureOut">
              <a:rPr lang="en-US" smtClean="0"/>
              <a:t>4/7/2014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A0072-0E61-4FE6-985B-71DDF3858C3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D7F2D0D-35C6-4AEA-AB55-9A46233A4104}" type="datetimeFigureOut">
              <a:rPr lang="en-US" smtClean="0"/>
              <a:t>4/7/2014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45A0072-0E61-4FE6-985B-71DDF3858C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6400800" cy="1676400"/>
          </a:xfrm>
        </p:spPr>
        <p:txBody>
          <a:bodyPr anchor="t">
            <a:noAutofit/>
          </a:bodyPr>
          <a:lstStyle/>
          <a:p>
            <a:r>
              <a:rPr lang="en-US" sz="2800" b="1" dirty="0" smtClean="0">
                <a:ln>
                  <a:solidFill>
                    <a:schemeClr val="tx1"/>
                  </a:solidFill>
                </a:ln>
                <a:solidFill>
                  <a:schemeClr val="accent1"/>
                </a:solidFill>
                <a:effectLst>
                  <a:outerShdw blurRad="38100" dist="38100" dir="2700000" algn="tl">
                    <a:srgbClr val="000000">
                      <a:alpha val="43137"/>
                    </a:srgbClr>
                  </a:outerShdw>
                </a:effectLst>
              </a:rPr>
              <a:t>Building a bridge of trust between </a:t>
            </a:r>
          </a:p>
          <a:p>
            <a:r>
              <a:rPr lang="en-US" sz="2800" b="1" dirty="0" smtClean="0">
                <a:ln>
                  <a:solidFill>
                    <a:schemeClr val="tx1"/>
                  </a:solidFill>
                </a:ln>
                <a:solidFill>
                  <a:schemeClr val="accent1"/>
                </a:solidFill>
                <a:effectLst>
                  <a:outerShdw blurRad="38100" dist="38100" dir="2700000" algn="tl">
                    <a:srgbClr val="000000">
                      <a:alpha val="43137"/>
                    </a:srgbClr>
                  </a:outerShdw>
                </a:effectLst>
              </a:rPr>
              <a:t>the world and the Catholic Church.</a:t>
            </a:r>
            <a:endParaRPr lang="en-US" sz="2800" b="1" dirty="0">
              <a:ln>
                <a:solidFill>
                  <a:schemeClr val="tx1"/>
                </a:solidFill>
              </a:ln>
              <a:solidFill>
                <a:schemeClr val="accent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457200" y="3429000"/>
            <a:ext cx="7010400" cy="1905000"/>
          </a:xfrm>
        </p:spPr>
        <p:txBody>
          <a:bodyPr>
            <a:noAutofit/>
          </a:bodyPr>
          <a:lstStyle/>
          <a:p>
            <a:pPr algn="l"/>
            <a:r>
              <a:rPr lang="en-US" sz="6600" b="1" dirty="0" smtClean="0">
                <a:ln>
                  <a:solidFill>
                    <a:schemeClr val="tx1"/>
                  </a:solidFill>
                </a:ln>
                <a:effectLst>
                  <a:outerShdw blurRad="38100" dist="38100" dir="2700000" algn="tl">
                    <a:srgbClr val="000000">
                      <a:alpha val="43137"/>
                    </a:srgbClr>
                  </a:outerShdw>
                </a:effectLst>
                <a:ea typeface="Adobe Song Std L" pitchFamily="18" charset="-128"/>
              </a:rPr>
              <a:t>St. Paul </a:t>
            </a:r>
            <a:r>
              <a:rPr lang="en-US" sz="4000" b="1" dirty="0" smtClean="0">
                <a:ln>
                  <a:solidFill>
                    <a:schemeClr val="tx1"/>
                  </a:solidFill>
                </a:ln>
                <a:effectLst>
                  <a:outerShdw blurRad="38100" dist="38100" dir="2700000" algn="tl">
                    <a:srgbClr val="000000">
                      <a:alpha val="43137"/>
                    </a:srgbClr>
                  </a:outerShdw>
                </a:effectLst>
                <a:ea typeface="Adobe Song Std L" pitchFamily="18" charset="-128"/>
              </a:rPr>
              <a:t/>
            </a:r>
            <a:br>
              <a:rPr lang="en-US" sz="4000" b="1" dirty="0" smtClean="0">
                <a:ln>
                  <a:solidFill>
                    <a:schemeClr val="tx1"/>
                  </a:solidFill>
                </a:ln>
                <a:effectLst>
                  <a:outerShdw blurRad="38100" dist="38100" dir="2700000" algn="tl">
                    <a:srgbClr val="000000">
                      <a:alpha val="43137"/>
                    </a:srgbClr>
                  </a:outerShdw>
                </a:effectLst>
                <a:ea typeface="Adobe Song Std L" pitchFamily="18" charset="-128"/>
              </a:rPr>
            </a:br>
            <a:r>
              <a:rPr lang="en-US" sz="3600" b="1" dirty="0" smtClean="0">
                <a:ln>
                  <a:solidFill>
                    <a:schemeClr val="tx1"/>
                  </a:solidFill>
                </a:ln>
                <a:effectLst>
                  <a:outerShdw blurRad="38100" dist="38100" dir="2700000" algn="tl">
                    <a:srgbClr val="000000">
                      <a:alpha val="43137"/>
                    </a:srgbClr>
                  </a:outerShdw>
                </a:effectLst>
                <a:ea typeface="Adobe Song Std L" pitchFamily="18" charset="-128"/>
              </a:rPr>
              <a:t>Street Evangelization</a:t>
            </a:r>
            <a:endParaRPr lang="en-US" sz="4400" b="1" dirty="0">
              <a:ln>
                <a:solidFill>
                  <a:schemeClr val="tx1"/>
                </a:solidFill>
              </a:ln>
              <a:effectLst>
                <a:outerShdw blurRad="38100" dist="38100" dir="2700000" algn="tl">
                  <a:srgbClr val="000000">
                    <a:alpha val="43137"/>
                  </a:srgbClr>
                </a:outerShdw>
              </a:effectLst>
              <a:ea typeface="Adobe Song Std L" pitchFamily="18" charset="-128"/>
            </a:endParaRPr>
          </a:p>
        </p:txBody>
      </p:sp>
      <p:pic>
        <p:nvPicPr>
          <p:cNvPr id="4" name="Picture 2" descr="C:\Users\St-Mary-Rel-Ed-DRE\Desktop\spaced-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3352800" cy="32843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41192"/>
      </p:ext>
    </p:extLst>
  </p:cSld>
  <p:clrMapOvr>
    <a:masterClrMapping/>
  </p:clrMapOvr>
  <mc:AlternateContent xmlns:mc="http://schemas.openxmlformats.org/markup-compatibility/2006" xmlns:p14="http://schemas.microsoft.com/office/powerpoint/2010/main">
    <mc:Choice Requires="p14">
      <p:transition spd="slow" p14:dur="2000" advTm="10756"/>
    </mc:Choice>
    <mc:Fallback xmlns="">
      <p:transition spd="slow" advTm="107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n>
                  <a:solidFill>
                    <a:schemeClr val="tx1"/>
                  </a:solidFill>
                </a:ln>
                <a:effectLst>
                  <a:outerShdw blurRad="38100" dist="38100" dir="2700000" algn="tl">
                    <a:srgbClr val="000000">
                      <a:alpha val="43137"/>
                    </a:srgbClr>
                  </a:outerShdw>
                </a:effectLst>
              </a:rPr>
              <a:t>Prayer is the center of our work.</a:t>
            </a:r>
            <a:endParaRPr lang="en-US" dirty="0">
              <a:ln>
                <a:solidFill>
                  <a:schemeClr val="tx1"/>
                </a:solidFill>
              </a:ln>
              <a:effectLst>
                <a:outerShdw blurRad="38100" dist="38100" dir="2700000" algn="tl">
                  <a:srgbClr val="000000">
                    <a:alpha val="43137"/>
                  </a:srgbClr>
                </a:outerShdw>
              </a:effectLst>
            </a:endParaRPr>
          </a:p>
        </p:txBody>
      </p:sp>
      <p:pic>
        <p:nvPicPr>
          <p:cNvPr id="4098" name="Picture 2" descr="C:\Users\St-Mary-Rel-Ed-DRE\Desktop\1273401_424912997625835_439942752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7924800" cy="48175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1670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a:bodyPr>
          <a:lstStyle/>
          <a:p>
            <a:pPr marL="68580" indent="0">
              <a:buNone/>
            </a:pPr>
            <a:r>
              <a:rPr lang="en-US" sz="2800" b="1" dirty="0" smtClean="0"/>
              <a:t>We need our hearts set on fire by the Gospel. </a:t>
            </a:r>
          </a:p>
          <a:p>
            <a:pPr marL="68580" indent="0" algn="just">
              <a:buNone/>
            </a:pPr>
            <a:endParaRPr lang="en-US" sz="2400" dirty="0" smtClean="0"/>
          </a:p>
          <a:p>
            <a:pPr marL="68580" indent="0" algn="just">
              <a:buNone/>
            </a:pPr>
            <a:r>
              <a:rPr lang="en-US" sz="2400" dirty="0" smtClean="0"/>
              <a:t>“A </a:t>
            </a:r>
            <a:r>
              <a:rPr lang="en-US" sz="2400" dirty="0"/>
              <a:t>true missionary, who never ceases to be a disciple, knows that Jesus walks with him, speaks to him, breathes with him, works with him. He senses Jesus alive with him in the</a:t>
            </a:r>
            <a:r>
              <a:rPr lang="en-US" sz="2400" b="1" dirty="0"/>
              <a:t> </a:t>
            </a:r>
            <a:r>
              <a:rPr lang="en-US" sz="2400" dirty="0"/>
              <a:t>midst of the missionary enterprise. Unless we see him present at the heart of our missionary commitment, our enthusiasm soon wanes and we are no longer sure of what it is that we are handing on; we lack </a:t>
            </a:r>
            <a:r>
              <a:rPr lang="en-US" sz="2400" dirty="0" err="1"/>
              <a:t>vigour</a:t>
            </a:r>
            <a:r>
              <a:rPr lang="en-US" sz="2400" dirty="0"/>
              <a:t> and passion. A person who is not convinced, enthusiastic, certain and in love, will convince nobody</a:t>
            </a:r>
            <a:r>
              <a:rPr lang="en-US" sz="2400" dirty="0" smtClean="0"/>
              <a:t>.” – </a:t>
            </a:r>
            <a:r>
              <a:rPr lang="en-US" sz="2400" b="1" dirty="0" smtClean="0"/>
              <a:t>Pope Francis</a:t>
            </a:r>
            <a:endParaRPr lang="en-US" sz="2400" b="1" dirty="0"/>
          </a:p>
        </p:txBody>
      </p:sp>
      <p:sp>
        <p:nvSpPr>
          <p:cNvPr id="2" name="Title 1"/>
          <p:cNvSpPr>
            <a:spLocks noGrp="1"/>
          </p:cNvSpPr>
          <p:nvPr>
            <p:ph type="title"/>
          </p:nvPr>
        </p:nvSpPr>
        <p:spPr/>
        <p:txBody>
          <a:bodyPr>
            <a:noAutofit/>
          </a:bodyPr>
          <a:lstStyle/>
          <a:p>
            <a:r>
              <a:rPr lang="en-US" sz="8000" dirty="0" smtClean="0">
                <a:ln>
                  <a:solidFill>
                    <a:schemeClr val="tx1"/>
                  </a:solidFill>
                </a:ln>
                <a:effectLst>
                  <a:outerShdw blurRad="38100" dist="38100" dir="2700000" algn="tl">
                    <a:srgbClr val="000000">
                      <a:alpha val="43137"/>
                    </a:srgbClr>
                  </a:outerShdw>
                </a:effectLst>
              </a:rPr>
              <a:t>Hearts on fire</a:t>
            </a:r>
            <a:endParaRPr lang="en-US" sz="80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627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This is fun!</a:t>
            </a:r>
            <a:endParaRPr lang="en-US" sz="7200" dirty="0">
              <a:ln>
                <a:solidFill>
                  <a:schemeClr val="tx1"/>
                </a:solidFill>
              </a:ln>
              <a:effectLst>
                <a:outerShdw blurRad="38100" dist="38100" dir="2700000" algn="tl">
                  <a:srgbClr val="000000">
                    <a:alpha val="43137"/>
                  </a:srgbClr>
                </a:outerShdw>
              </a:effectLst>
            </a:endParaRPr>
          </a:p>
        </p:txBody>
      </p:sp>
      <p:pic>
        <p:nvPicPr>
          <p:cNvPr id="5122" name="Picture 2" descr="C:\Users\St-Mary-Rel-Ed-DRE\Desktop\1390720_451822384934896_1797816339_n.jpg"/>
          <p:cNvPicPr>
            <a:picLocks noChangeAspect="1" noChangeArrowheads="1"/>
          </p:cNvPicPr>
          <p:nvPr/>
        </p:nvPicPr>
        <p:blipFill rotWithShape="1">
          <a:blip r:embed="rId2">
            <a:extLst>
              <a:ext uri="{28A0092B-C50C-407E-A947-70E740481C1C}">
                <a14:useLocalDpi xmlns:a14="http://schemas.microsoft.com/office/drawing/2010/main" val="0"/>
              </a:ext>
            </a:extLst>
          </a:blip>
          <a:srcRect t="8717" r="7181" b="8870"/>
          <a:stretch/>
        </p:blipFill>
        <p:spPr bwMode="auto">
          <a:xfrm>
            <a:off x="838200" y="1600200"/>
            <a:ext cx="7366000" cy="49051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57116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And effective!</a:t>
            </a:r>
            <a:endParaRPr lang="en-US" sz="7200" dirty="0">
              <a:ln>
                <a:solidFill>
                  <a:schemeClr val="tx1"/>
                </a:solidFill>
              </a:ln>
              <a:effectLst>
                <a:outerShdw blurRad="38100" dist="38100" dir="2700000" algn="tl">
                  <a:srgbClr val="000000">
                    <a:alpha val="43137"/>
                  </a:srgbClr>
                </a:outerShdw>
              </a:effectLst>
            </a:endParaRPr>
          </a:p>
        </p:txBody>
      </p:sp>
      <p:pic>
        <p:nvPicPr>
          <p:cNvPr id="6146" name="Picture 2" descr="C:\Users\St-Mary-Rel-Ed-DRE\Desktop\1471244_468564656594002_123836482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5684520" cy="44410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5875317" y="1848592"/>
            <a:ext cx="3173946" cy="3970318"/>
          </a:xfrm>
          <a:prstGeom prst="rect">
            <a:avLst/>
          </a:prstGeom>
          <a:noFill/>
        </p:spPr>
        <p:txBody>
          <a:bodyPr wrap="none" rtlCol="0">
            <a:spAutoFit/>
          </a:bodyPr>
          <a:lstStyle/>
          <a:p>
            <a:r>
              <a:rPr lang="en-US" dirty="0" smtClean="0"/>
              <a:t>Thousands hear the Gospel!</a:t>
            </a:r>
          </a:p>
          <a:p>
            <a:endParaRPr lang="en-US" dirty="0"/>
          </a:p>
          <a:p>
            <a:r>
              <a:rPr lang="en-US" dirty="0" smtClean="0"/>
              <a:t>Hundreds return to Church!</a:t>
            </a:r>
          </a:p>
          <a:p>
            <a:endParaRPr lang="en-US" dirty="0"/>
          </a:p>
          <a:p>
            <a:r>
              <a:rPr lang="en-US" dirty="0" smtClean="0"/>
              <a:t>New relationships are forged!</a:t>
            </a:r>
          </a:p>
          <a:p>
            <a:endParaRPr lang="en-US" dirty="0"/>
          </a:p>
          <a:p>
            <a:r>
              <a:rPr lang="en-US" dirty="0"/>
              <a:t> </a:t>
            </a:r>
            <a:r>
              <a:rPr lang="en-US" dirty="0" smtClean="0"/>
              <a:t>  It’s easy, energizing, fruitful, </a:t>
            </a:r>
          </a:p>
          <a:p>
            <a:r>
              <a:rPr lang="en-US" dirty="0"/>
              <a:t>	</a:t>
            </a:r>
            <a:r>
              <a:rPr lang="en-US" dirty="0" smtClean="0"/>
              <a:t>and fun!</a:t>
            </a:r>
          </a:p>
          <a:p>
            <a:endParaRPr lang="en-US" dirty="0"/>
          </a:p>
          <a:p>
            <a:r>
              <a:rPr lang="en-US" dirty="0"/>
              <a:t> </a:t>
            </a:r>
            <a:r>
              <a:rPr lang="en-US" dirty="0" smtClean="0"/>
              <a:t>      Don’t be afraid! You can</a:t>
            </a:r>
          </a:p>
          <a:p>
            <a:r>
              <a:rPr lang="en-US" dirty="0"/>
              <a:t>	</a:t>
            </a:r>
            <a:r>
              <a:rPr lang="en-US" dirty="0" smtClean="0"/>
              <a:t>do this!</a:t>
            </a:r>
          </a:p>
          <a:p>
            <a:endParaRPr lang="en-US" dirty="0"/>
          </a:p>
          <a:p>
            <a:r>
              <a:rPr lang="en-US" dirty="0"/>
              <a:t> </a:t>
            </a:r>
            <a:r>
              <a:rPr lang="en-US" dirty="0" smtClean="0"/>
              <a:t>         Lives are saved from</a:t>
            </a:r>
          </a:p>
          <a:p>
            <a:r>
              <a:rPr lang="en-US" dirty="0"/>
              <a:t>	s</a:t>
            </a:r>
            <a:r>
              <a:rPr lang="en-US" dirty="0" smtClean="0"/>
              <a:t>uicide &amp; abortion!</a:t>
            </a:r>
            <a:endParaRPr lang="en-US" dirty="0"/>
          </a:p>
        </p:txBody>
      </p:sp>
    </p:spTree>
    <p:extLst>
      <p:ext uri="{BB962C8B-B14F-4D97-AF65-F5344CB8AC3E}">
        <p14:creationId xmlns:p14="http://schemas.microsoft.com/office/powerpoint/2010/main" val="857116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You can do this!</a:t>
            </a:r>
            <a:endParaRPr lang="en-US" sz="7200" dirty="0">
              <a:ln>
                <a:solidFill>
                  <a:schemeClr val="tx1"/>
                </a:solidFill>
              </a:ln>
              <a:effectLst>
                <a:outerShdw blurRad="38100" dist="38100" dir="2700000" algn="tl">
                  <a:srgbClr val="000000">
                    <a:alpha val="43137"/>
                  </a:srgbClr>
                </a:outerShdw>
              </a:effectLst>
            </a:endParaRPr>
          </a:p>
        </p:txBody>
      </p:sp>
      <p:sp>
        <p:nvSpPr>
          <p:cNvPr id="3" name="TextBox 2"/>
          <p:cNvSpPr txBox="1"/>
          <p:nvPr/>
        </p:nvSpPr>
        <p:spPr>
          <a:xfrm>
            <a:off x="4648200" y="2133600"/>
            <a:ext cx="4267200" cy="3693319"/>
          </a:xfrm>
          <a:prstGeom prst="rect">
            <a:avLst/>
          </a:prstGeom>
          <a:noFill/>
        </p:spPr>
        <p:txBody>
          <a:bodyPr wrap="square" rtlCol="0">
            <a:spAutoFit/>
          </a:bodyPr>
          <a:lstStyle/>
          <a:p>
            <a:pPr algn="just"/>
            <a:r>
              <a:rPr lang="en-US" dirty="0"/>
              <a:t>When out on the streets, the evangelists of SPSE share the hope that is in them so that the world sees the salvation of God through the Church that He founded. They do not evangelize because they have done any great thing, but because God has done a great work in them, and for that, they are humbled. A person does not need to be a theologian or professional apologist to be an effective evangelist.  He only needs to have a heart for Jesus Christ and His Church and be willing to share that with others.</a:t>
            </a:r>
          </a:p>
        </p:txBody>
      </p:sp>
      <p:pic>
        <p:nvPicPr>
          <p:cNvPr id="7170" name="Picture 2" descr="C:\Users\St-Mary-Rel-Ed-DRE\Desktop\72929_330848593698943_155355920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4876800"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46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92696" y="2057400"/>
            <a:ext cx="1822704" cy="2816352"/>
          </a:xfrm>
        </p:spPr>
        <p:txBody>
          <a:bodyPr/>
          <a:lstStyle/>
          <a:p>
            <a:r>
              <a:rPr lang="en-US" sz="2400" dirty="0" smtClean="0"/>
              <a:t>Be a joyful evangelist. Smile!</a:t>
            </a:r>
          </a:p>
          <a:p>
            <a:endParaRPr lang="en-US" dirty="0"/>
          </a:p>
          <a:p>
            <a:endParaRPr lang="en-US" dirty="0" smtClean="0"/>
          </a:p>
          <a:p>
            <a:endParaRPr lang="en-US" dirty="0"/>
          </a:p>
          <a:p>
            <a:r>
              <a:rPr lang="en-US" dirty="0" smtClean="0"/>
              <a:t>1 Peter 1:8-9</a:t>
            </a:r>
            <a:endParaRPr lang="en-US" dirty="0"/>
          </a:p>
        </p:txBody>
      </p:sp>
      <p:pic>
        <p:nvPicPr>
          <p:cNvPr id="9218" name="Picture 2" descr="http://1.bp.blogspot.com/-NzoFMn98IZo/UVET_9iS6eI/AAAAAAAAEA0/oGzvaWohelI/s1600/cardinal-timothy-dolan-biden-palm.jpg"/>
          <p:cNvPicPr>
            <a:picLocks noChangeAspect="1" noChangeArrowheads="1"/>
          </p:cNvPicPr>
          <p:nvPr/>
        </p:nvPicPr>
        <p:blipFill rotWithShape="1">
          <a:blip r:embed="rId2">
            <a:extLst>
              <a:ext uri="{28A0092B-C50C-407E-A947-70E740481C1C}">
                <a14:useLocalDpi xmlns:a14="http://schemas.microsoft.com/office/drawing/2010/main" val="0"/>
              </a:ext>
            </a:extLst>
          </a:blip>
          <a:srcRect r="31492"/>
          <a:stretch/>
        </p:blipFill>
        <p:spPr bwMode="auto">
          <a:xfrm>
            <a:off x="1514764" y="311727"/>
            <a:ext cx="3971636" cy="6317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lgn="just">
              <a:buNone/>
            </a:pPr>
            <a:r>
              <a:rPr lang="en-US" dirty="0"/>
              <a:t>“When the Church summons Christians to take up the task of evangelization, she is simply pointing to the source of authentic personal fulfilment. </a:t>
            </a:r>
            <a:r>
              <a:rPr lang="en-US" b="1" dirty="0" smtClean="0"/>
              <a:t>Consequently</a:t>
            </a:r>
            <a:r>
              <a:rPr lang="en-US" b="1" dirty="0"/>
              <a:t>, an evangelizer must never look like someone who has just come back from a funeral! </a:t>
            </a:r>
            <a:endParaRPr lang="en-US" b="1" dirty="0" smtClean="0"/>
          </a:p>
          <a:p>
            <a:pPr marL="68580" indent="0" algn="just">
              <a:buNone/>
            </a:pPr>
            <a:endParaRPr lang="en-US" dirty="0"/>
          </a:p>
          <a:p>
            <a:pPr marL="68580" indent="0" algn="just">
              <a:buNone/>
            </a:pPr>
            <a:r>
              <a:rPr lang="en-US" dirty="0" smtClean="0"/>
              <a:t>Let </a:t>
            </a:r>
            <a:r>
              <a:rPr lang="en-US" dirty="0"/>
              <a:t>us recover and deepen our enthusiasm, that “delightful and comforting joy of evangelizing, even when it is in tears that we must sow… And may the world of our time, which is searching, sometimes with anguish, sometimes with hope, be enabled to receive the good news not from evangelizers who are dejected, discouraged, impatient or anxious, but from ministers of the Gospel whose lives glow with </a:t>
            </a:r>
            <a:r>
              <a:rPr lang="en-US" dirty="0" err="1"/>
              <a:t>fervour</a:t>
            </a:r>
            <a:r>
              <a:rPr lang="en-US" dirty="0"/>
              <a:t>, who have first received the joy of Christ</a:t>
            </a:r>
            <a:r>
              <a:rPr lang="en-US" dirty="0" smtClean="0"/>
              <a:t>”. – </a:t>
            </a:r>
            <a:r>
              <a:rPr lang="en-US" b="1" dirty="0" smtClean="0"/>
              <a:t>Pope Francis, EG 10</a:t>
            </a:r>
            <a:endParaRPr lang="en-US" b="1" dirty="0"/>
          </a:p>
          <a:p>
            <a:pPr marL="68580" indent="0" algn="just">
              <a:buNone/>
            </a:pPr>
            <a:endParaRPr lang="en-US" dirty="0"/>
          </a:p>
        </p:txBody>
      </p:sp>
      <p:sp>
        <p:nvSpPr>
          <p:cNvPr id="2" name="Title 1"/>
          <p:cNvSpPr>
            <a:spLocks noGrp="1"/>
          </p:cNvSpPr>
          <p:nvPr>
            <p:ph type="title"/>
          </p:nvPr>
        </p:nvSpPr>
        <p:spPr/>
        <p:txBody>
          <a:bodyPr/>
          <a:lstStyle/>
          <a:p>
            <a:r>
              <a:rPr lang="en-US" sz="5400" dirty="0" smtClean="0">
                <a:ln>
                  <a:solidFill>
                    <a:schemeClr val="tx1"/>
                  </a:solidFill>
                </a:ln>
                <a:effectLst>
                  <a:outerShdw blurRad="38100" dist="38100" dir="2700000" algn="tl">
                    <a:srgbClr val="000000">
                      <a:alpha val="43137"/>
                    </a:srgbClr>
                  </a:outerShdw>
                </a:effectLst>
              </a:rPr>
              <a:t>Be a Joyful Evangelist</a:t>
            </a:r>
            <a:endParaRPr lang="en-US" sz="54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37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59752" y="1752600"/>
            <a:ext cx="1673352" cy="2816352"/>
          </a:xfrm>
        </p:spPr>
        <p:txBody>
          <a:bodyPr/>
          <a:lstStyle/>
          <a:p>
            <a:r>
              <a:rPr lang="en-US" sz="3600" dirty="0" smtClean="0"/>
              <a:t>Share the Story.</a:t>
            </a:r>
          </a:p>
          <a:p>
            <a:endParaRPr lang="en-US" dirty="0"/>
          </a:p>
          <a:p>
            <a:endParaRPr lang="en-US" dirty="0" smtClean="0"/>
          </a:p>
          <a:p>
            <a:endParaRPr lang="en-US" dirty="0"/>
          </a:p>
          <a:p>
            <a:r>
              <a:rPr lang="en-US" dirty="0" smtClean="0"/>
              <a:t>Psalm 30:5</a:t>
            </a:r>
            <a:endParaRPr lang="en-US" dirty="0"/>
          </a:p>
        </p:txBody>
      </p:sp>
      <p:pic>
        <p:nvPicPr>
          <p:cNvPr id="8194" name="Picture 2" descr="https://scontent-b-ord.xx.fbcdn.net/hphotos-prn2/1455858_457293454387789_1388830979_n.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51" t="6184" r="20855" b="7131"/>
          <a:stretch/>
        </p:blipFill>
        <p:spPr bwMode="auto">
          <a:xfrm>
            <a:off x="304800" y="299649"/>
            <a:ext cx="5715000" cy="6253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010400" y="1981200"/>
            <a:ext cx="1981200" cy="3124200"/>
          </a:xfrm>
        </p:spPr>
        <p:txBody>
          <a:bodyPr/>
          <a:lstStyle/>
          <a:p>
            <a:r>
              <a:rPr lang="en-US" sz="2400" dirty="0" smtClean="0"/>
              <a:t>Give away miraculous medals.</a:t>
            </a:r>
          </a:p>
          <a:p>
            <a:endParaRPr lang="en-US" dirty="0"/>
          </a:p>
          <a:p>
            <a:endParaRPr lang="en-US" dirty="0" smtClean="0"/>
          </a:p>
          <a:p>
            <a:endParaRPr lang="en-US" dirty="0"/>
          </a:p>
          <a:p>
            <a:r>
              <a:rPr lang="en-US" dirty="0" smtClean="0"/>
              <a:t>Luke 1:27-28</a:t>
            </a:r>
            <a:endParaRPr lang="en-US" dirty="0"/>
          </a:p>
        </p:txBody>
      </p:sp>
      <p:pic>
        <p:nvPicPr>
          <p:cNvPr id="7170" name="Picture 2" descr="http://majesticworks.com/media/catalog/product/cache/2/image/450x450/9df78eab33525d08d6e5fb8d27136e95/1/0/1086-253b.jpg"/>
          <p:cNvPicPr>
            <a:picLocks noChangeAspect="1" noChangeArrowheads="1"/>
          </p:cNvPicPr>
          <p:nvPr/>
        </p:nvPicPr>
        <p:blipFill rotWithShape="1">
          <a:blip r:embed="rId2">
            <a:extLst>
              <a:ext uri="{28A0092B-C50C-407E-A947-70E740481C1C}">
                <a14:useLocalDpi xmlns:a14="http://schemas.microsoft.com/office/drawing/2010/main" val="0"/>
              </a:ext>
            </a:extLst>
          </a:blip>
          <a:srcRect l="21971" t="16843" r="5946" b="17192"/>
          <a:stretch/>
        </p:blipFill>
        <p:spPr bwMode="auto">
          <a:xfrm>
            <a:off x="456210" y="685800"/>
            <a:ext cx="6020790" cy="5509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lgn="just">
              <a:buNone/>
            </a:pPr>
            <a:r>
              <a:rPr lang="en-US" sz="2800" dirty="0" smtClean="0"/>
              <a:t>Put them in a rosary pouch and carry them with you. </a:t>
            </a:r>
          </a:p>
          <a:p>
            <a:pPr marL="68580" indent="0" algn="just">
              <a:buNone/>
            </a:pPr>
            <a:endParaRPr lang="en-US" sz="2800" dirty="0" smtClean="0"/>
          </a:p>
          <a:p>
            <a:pPr marL="68580" indent="0" algn="just">
              <a:buNone/>
            </a:pPr>
            <a:r>
              <a:rPr lang="en-US" sz="2800" dirty="0" smtClean="0"/>
              <a:t>Say: “I would like to give you a gift. Our Lady appeared to St. Catherine </a:t>
            </a:r>
            <a:r>
              <a:rPr lang="en-US" sz="2800" dirty="0" err="1" smtClean="0"/>
              <a:t>Laboure</a:t>
            </a:r>
            <a:r>
              <a:rPr lang="en-US" sz="2800" dirty="0" smtClean="0"/>
              <a:t> in 1830 and stated that who ever wears the Miraculous Medal will receive great graces from God. Many miracles are associated with the medal which is why it is called miraculous.”</a:t>
            </a:r>
            <a:endParaRPr lang="en-US" sz="2800" dirty="0"/>
          </a:p>
        </p:txBody>
      </p:sp>
      <p:sp>
        <p:nvSpPr>
          <p:cNvPr id="2" name="Title 1"/>
          <p:cNvSpPr>
            <a:spLocks noGrp="1"/>
          </p:cNvSpPr>
          <p:nvPr>
            <p:ph type="title"/>
          </p:nvPr>
        </p:nvSpPr>
        <p:spPr/>
        <p:txBody>
          <a:bodyPr/>
          <a:lstStyle/>
          <a:p>
            <a:r>
              <a:rPr lang="en-US" sz="6600" dirty="0" smtClean="0">
                <a:ln>
                  <a:solidFill>
                    <a:schemeClr val="tx1"/>
                  </a:solidFill>
                </a:ln>
                <a:effectLst>
                  <a:outerShdw blurRad="38100" dist="38100" dir="2700000" algn="tl">
                    <a:srgbClr val="000000">
                      <a:alpha val="43137"/>
                    </a:srgbClr>
                  </a:outerShdw>
                </a:effectLst>
              </a:rPr>
              <a:t>Give away medals</a:t>
            </a:r>
            <a:endParaRPr lang="en-US" sz="66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37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507" y="2145792"/>
            <a:ext cx="8407893" cy="4407408"/>
          </a:xfrm>
        </p:spPr>
        <p:txBody>
          <a:bodyPr anchor="b"/>
          <a:lstStyle/>
          <a:p>
            <a:pPr marL="68580" indent="0" algn="r">
              <a:buNone/>
            </a:pPr>
            <a:r>
              <a:rPr lang="en-US" sz="1600" dirty="0" smtClean="0"/>
              <a:t>© 2014 St. Paul Street Evangelization</a:t>
            </a:r>
          </a:p>
          <a:p>
            <a:pPr marL="68580" indent="0" algn="r">
              <a:buNone/>
            </a:pPr>
            <a:r>
              <a:rPr lang="en-US" sz="1600" dirty="0" smtClean="0"/>
              <a:t>All Rights Reserved.</a:t>
            </a:r>
          </a:p>
          <a:p>
            <a:pPr marL="68580" indent="0" algn="r">
              <a:buNone/>
            </a:pPr>
            <a:r>
              <a:rPr lang="en-US" sz="1200" dirty="0" smtClean="0"/>
              <a:t>Mass distribution, distribution online, any form of publication is not permitted without written permission. You may make up to 20 printed copies to hand out.</a:t>
            </a:r>
            <a:endParaRPr lang="en-US" sz="1200" dirty="0"/>
          </a:p>
        </p:txBody>
      </p:sp>
      <p:pic>
        <p:nvPicPr>
          <p:cNvPr id="1026" name="Picture 2" descr="http://streetevangelization.com/wp-content/uploads/2013/12/1401795_10201824176462605_214880654_o1.jpg"/>
          <p:cNvPicPr>
            <a:picLocks noChangeAspect="1" noChangeArrowheads="1"/>
          </p:cNvPicPr>
          <p:nvPr/>
        </p:nvPicPr>
        <p:blipFill rotWithShape="1">
          <a:blip r:embed="rId2">
            <a:extLst>
              <a:ext uri="{28A0092B-C50C-407E-A947-70E740481C1C}">
                <a14:useLocalDpi xmlns:a14="http://schemas.microsoft.com/office/drawing/2010/main" val="0"/>
              </a:ext>
            </a:extLst>
          </a:blip>
          <a:srcRect t="17716" r="1813" b="10243"/>
          <a:stretch/>
        </p:blipFill>
        <p:spPr bwMode="auto">
          <a:xfrm>
            <a:off x="152400" y="1600200"/>
            <a:ext cx="8839200" cy="3108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96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sz="2000" dirty="0" smtClean="0"/>
              <a:t>Learn how to listen instead of hear. Be genuinely interested in others.</a:t>
            </a:r>
          </a:p>
          <a:p>
            <a:endParaRPr lang="en-US" dirty="0"/>
          </a:p>
          <a:p>
            <a:r>
              <a:rPr lang="en-US" dirty="0" smtClean="0"/>
              <a:t>James 1:19</a:t>
            </a:r>
            <a:endParaRPr lang="en-US" dirty="0"/>
          </a:p>
        </p:txBody>
      </p:sp>
      <p:pic>
        <p:nvPicPr>
          <p:cNvPr id="5" name="Picture 4" descr="https://fbcdn-sphotos-a-a.akamaihd.net/hphotos-ak-frc3/1278013_441000946017040_1267246484_o.jpg"/>
          <p:cNvPicPr/>
          <p:nvPr/>
        </p:nvPicPr>
        <p:blipFill rotWithShape="1">
          <a:blip r:embed="rId2" cstate="print">
            <a:extLst>
              <a:ext uri="{28A0092B-C50C-407E-A947-70E740481C1C}">
                <a14:useLocalDpi xmlns:a14="http://schemas.microsoft.com/office/drawing/2010/main" val="0"/>
              </a:ext>
            </a:extLst>
          </a:blip>
          <a:srcRect l="3061" t="3765" r="10197" b="2368"/>
          <a:stretch/>
        </p:blipFill>
        <p:spPr bwMode="auto">
          <a:xfrm>
            <a:off x="512618" y="685800"/>
            <a:ext cx="6040582" cy="5410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92500" lnSpcReduction="10000"/>
          </a:bodyPr>
          <a:lstStyle/>
          <a:p>
            <a:r>
              <a:rPr lang="en-US" sz="3200" dirty="0" smtClean="0"/>
              <a:t>Love the sick &amp; the poor.</a:t>
            </a:r>
          </a:p>
          <a:p>
            <a:endParaRPr lang="en-US" dirty="0"/>
          </a:p>
          <a:p>
            <a:endParaRPr lang="en-US" dirty="0" smtClean="0"/>
          </a:p>
          <a:p>
            <a:endParaRPr lang="en-US" dirty="0" smtClean="0"/>
          </a:p>
          <a:p>
            <a:r>
              <a:rPr lang="en-US" dirty="0" smtClean="0"/>
              <a:t>Matthew 25:31-46</a:t>
            </a:r>
            <a:endParaRPr lang="en-US" dirty="0"/>
          </a:p>
        </p:txBody>
      </p:sp>
      <p:pic>
        <p:nvPicPr>
          <p:cNvPr id="5122" name="Picture 2" descr="http://www.washingtonpost.com/rf/image_606w/2010-2019/Wires/Images/2013-11-06/Bloomberg/03937958.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4" r="720"/>
          <a:stretch/>
        </p:blipFill>
        <p:spPr bwMode="auto">
          <a:xfrm>
            <a:off x="1066800" y="304800"/>
            <a:ext cx="4724400" cy="6198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162800" y="4038600"/>
            <a:ext cx="1673352" cy="2816352"/>
          </a:xfrm>
        </p:spPr>
        <p:txBody>
          <a:bodyPr>
            <a:normAutofit fontScale="92500" lnSpcReduction="10000"/>
          </a:bodyPr>
          <a:lstStyle/>
          <a:p>
            <a:r>
              <a:rPr lang="en-US" sz="2200" dirty="0" smtClean="0"/>
              <a:t>Do not complain or criticize others. Find common ground.</a:t>
            </a:r>
          </a:p>
          <a:p>
            <a:endParaRPr lang="en-US" dirty="0" smtClean="0"/>
          </a:p>
          <a:p>
            <a:r>
              <a:rPr lang="en-US" dirty="0" smtClean="0"/>
              <a:t>Philippians 2:14-15</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378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92500" lnSpcReduction="20000"/>
          </a:bodyPr>
          <a:lstStyle/>
          <a:p>
            <a:r>
              <a:rPr lang="en-US" sz="2800" dirty="0" smtClean="0"/>
              <a:t>Join or start an SPSE street team. It’s free.</a:t>
            </a:r>
          </a:p>
          <a:p>
            <a:endParaRPr lang="en-US" dirty="0"/>
          </a:p>
          <a:p>
            <a:endParaRPr lang="en-US" dirty="0" smtClean="0"/>
          </a:p>
          <a:p>
            <a:r>
              <a:rPr lang="en-US" dirty="0" smtClean="0"/>
              <a:t>Acts 17:22-23</a:t>
            </a:r>
            <a:endParaRPr lang="en-US" dirty="0"/>
          </a:p>
        </p:txBody>
      </p:sp>
      <p:pic>
        <p:nvPicPr>
          <p:cNvPr id="3077" name="Picture 5" descr="https://scontent-b-ord.xx.fbcdn.net/hphotos-frc1/q77/s720x720/1176204_418408048276330_2000040778_n.jpg"/>
          <p:cNvPicPr>
            <a:picLocks noChangeAspect="1" noChangeArrowheads="1"/>
          </p:cNvPicPr>
          <p:nvPr/>
        </p:nvPicPr>
        <p:blipFill rotWithShape="1">
          <a:blip r:embed="rId2">
            <a:extLst>
              <a:ext uri="{28A0092B-C50C-407E-A947-70E740481C1C}">
                <a14:useLocalDpi xmlns:a14="http://schemas.microsoft.com/office/drawing/2010/main" val="0"/>
              </a:ext>
            </a:extLst>
          </a:blip>
          <a:srcRect l="7603" r="3923"/>
          <a:stretch/>
        </p:blipFill>
        <p:spPr bwMode="auto">
          <a:xfrm>
            <a:off x="432954" y="755429"/>
            <a:ext cx="6120246" cy="5188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63374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407893" cy="4407408"/>
          </a:xfrm>
        </p:spPr>
        <p:txBody>
          <a:bodyPr>
            <a:normAutofit/>
          </a:bodyPr>
          <a:lstStyle/>
          <a:p>
            <a:pPr marL="68580" indent="0" algn="just">
              <a:buNone/>
            </a:pPr>
            <a:r>
              <a:rPr lang="en-US" sz="2400" dirty="0" smtClean="0"/>
              <a:t>It’s free to:</a:t>
            </a:r>
          </a:p>
          <a:p>
            <a:pPr algn="just"/>
            <a:r>
              <a:rPr lang="en-US" sz="2400" dirty="0" smtClean="0"/>
              <a:t>Start a team.</a:t>
            </a:r>
          </a:p>
          <a:p>
            <a:pPr algn="just"/>
            <a:r>
              <a:rPr lang="en-US" sz="2400" dirty="0" smtClean="0"/>
              <a:t>Join a team.</a:t>
            </a:r>
          </a:p>
          <a:p>
            <a:pPr algn="just"/>
            <a:endParaRPr lang="en-US" sz="2400" dirty="0"/>
          </a:p>
          <a:p>
            <a:pPr marL="68580" indent="0" algn="just">
              <a:buNone/>
            </a:pPr>
            <a:r>
              <a:rPr lang="en-US" sz="2400" dirty="0" smtClean="0"/>
              <a:t>It’s easy</a:t>
            </a:r>
          </a:p>
          <a:p>
            <a:pPr algn="just"/>
            <a:r>
              <a:rPr lang="en-US" sz="2400" dirty="0" smtClean="0"/>
              <a:t>There is no easier method of evangelizing.</a:t>
            </a:r>
          </a:p>
          <a:p>
            <a:pPr algn="just"/>
            <a:r>
              <a:rPr lang="en-US" sz="2400" dirty="0" smtClean="0"/>
              <a:t>Put these ideas into practice. </a:t>
            </a:r>
          </a:p>
          <a:p>
            <a:pPr algn="just"/>
            <a:r>
              <a:rPr lang="en-US" sz="2400" dirty="0" smtClean="0"/>
              <a:t>It is energizing, not energy draining.</a:t>
            </a:r>
          </a:p>
          <a:p>
            <a:pPr algn="just"/>
            <a:r>
              <a:rPr lang="en-US" sz="2400" dirty="0" smtClean="0"/>
              <a:t>It is fun. You meet a lot of new people.</a:t>
            </a:r>
          </a:p>
          <a:p>
            <a:pPr algn="just"/>
            <a:r>
              <a:rPr lang="en-US" sz="2400" dirty="0" smtClean="0"/>
              <a:t>Very few people are hostile. </a:t>
            </a:r>
            <a:endParaRPr lang="en-US" sz="2400" dirty="0"/>
          </a:p>
        </p:txBody>
      </p:sp>
      <p:sp>
        <p:nvSpPr>
          <p:cNvPr id="2" name="Title 1"/>
          <p:cNvSpPr>
            <a:spLocks noGrp="1"/>
          </p:cNvSpPr>
          <p:nvPr>
            <p:ph type="title"/>
          </p:nvPr>
        </p:nvSpPr>
        <p:spPr>
          <a:xfrm>
            <a:off x="534140" y="355847"/>
            <a:ext cx="8381260" cy="1054394"/>
          </a:xfrm>
        </p:spPr>
        <p:txBody>
          <a:bodyPr>
            <a:normAutofit/>
          </a:bodyPr>
          <a:lstStyle/>
          <a:p>
            <a:r>
              <a:rPr lang="en-US" sz="4000" dirty="0" smtClean="0">
                <a:ln>
                  <a:solidFill>
                    <a:schemeClr val="tx1"/>
                  </a:solidFill>
                </a:ln>
                <a:effectLst>
                  <a:outerShdw blurRad="38100" dist="38100" dir="2700000" algn="tl">
                    <a:srgbClr val="000000">
                      <a:alpha val="43137"/>
                    </a:srgbClr>
                  </a:outerShdw>
                </a:effectLst>
              </a:rPr>
              <a:t>	  Join &amp; Support SPSE</a:t>
            </a:r>
            <a:endParaRPr lang="en-US" sz="4000" dirty="0">
              <a:ln>
                <a:solidFill>
                  <a:schemeClr val="tx1"/>
                </a:solidFill>
              </a:ln>
              <a:effectLst>
                <a:outerShdw blurRad="38100" dist="38100" dir="2700000" algn="tl">
                  <a:srgbClr val="000000">
                    <a:alpha val="43137"/>
                  </a:srgbClr>
                </a:outerShdw>
              </a:effectLst>
            </a:endParaRPr>
          </a:p>
        </p:txBody>
      </p:sp>
      <p:pic>
        <p:nvPicPr>
          <p:cNvPr id="4" name="Picture 2" descr="C:\Users\St-Mary-Rel-Ed-DRE\Copy\St. Paul Street Evangelization\Advertising\Graphics\Logo\Logo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57200"/>
            <a:ext cx="1828800" cy="17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378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6629400" cy="6324600"/>
          </a:xfrm>
        </p:spPr>
        <p:txBody>
          <a:bodyPr>
            <a:normAutofit fontScale="70000" lnSpcReduction="20000"/>
          </a:bodyPr>
          <a:lstStyle/>
          <a:p>
            <a:pPr marL="45720" indent="0">
              <a:buNone/>
            </a:pPr>
            <a:r>
              <a:rPr lang="en-US" sz="5100" dirty="0" smtClean="0"/>
              <a:t>[Supporting] </a:t>
            </a:r>
            <a:r>
              <a:rPr lang="en-US" sz="5100" dirty="0" smtClean="0"/>
              <a:t>Membership</a:t>
            </a:r>
          </a:p>
          <a:p>
            <a:pPr marL="45720" indent="0">
              <a:buNone/>
            </a:pPr>
            <a:endParaRPr lang="en-US" sz="5100" dirty="0" smtClean="0"/>
          </a:p>
          <a:p>
            <a:r>
              <a:rPr lang="en-US" dirty="0" smtClean="0"/>
              <a:t>Full </a:t>
            </a:r>
            <a:r>
              <a:rPr lang="en-US" dirty="0"/>
              <a:t>access to our training website and certification courses with updates and new training modules each month.</a:t>
            </a:r>
          </a:p>
          <a:p>
            <a:r>
              <a:rPr lang="en-US" dirty="0"/>
              <a:t>Access to live training video conferences.</a:t>
            </a:r>
          </a:p>
          <a:p>
            <a:r>
              <a:rPr lang="en-US" dirty="0" smtClean="0"/>
              <a:t>Supporting Members have access </a:t>
            </a:r>
            <a:r>
              <a:rPr lang="en-US" dirty="0"/>
              <a:t>to our Members Store which carries our resources (such as Miraculous </a:t>
            </a:r>
            <a:r>
              <a:rPr lang="en-US" dirty="0" smtClean="0"/>
              <a:t>Medals, holy cards, signs, postcards, </a:t>
            </a:r>
            <a:r>
              <a:rPr lang="en-US" dirty="0"/>
              <a:t>and T-Shirts) at </a:t>
            </a:r>
            <a:r>
              <a:rPr lang="en-US" dirty="0" smtClean="0"/>
              <a:t>highly discounted </a:t>
            </a:r>
            <a:r>
              <a:rPr lang="en-US" dirty="0"/>
              <a:t>rates.</a:t>
            </a:r>
          </a:p>
          <a:p>
            <a:r>
              <a:rPr lang="en-US" dirty="0"/>
              <a:t>Access to all of our pamphlets in PDF format for you to print out and distribute at no charge</a:t>
            </a:r>
            <a:r>
              <a:rPr lang="en-US" dirty="0" smtClean="0"/>
              <a:t>. Access to professional audio talks.</a:t>
            </a:r>
            <a:endParaRPr lang="en-US" dirty="0"/>
          </a:p>
          <a:p>
            <a:r>
              <a:rPr lang="en-US" dirty="0"/>
              <a:t>Access to all of the other various resources and templates that our team leaders use around the country.</a:t>
            </a:r>
          </a:p>
          <a:p>
            <a:r>
              <a:rPr lang="en-US" dirty="0"/>
              <a:t>The knowledge that your contributions will be well spent for the conversion of our entire world to Christ and His Church.</a:t>
            </a:r>
          </a:p>
          <a:p>
            <a:pPr marL="68580" indent="0">
              <a:buNone/>
            </a:pPr>
            <a:endParaRPr lang="en-US" dirty="0"/>
          </a:p>
        </p:txBody>
      </p:sp>
      <p:sp>
        <p:nvSpPr>
          <p:cNvPr id="4" name="Text Placeholder 3"/>
          <p:cNvSpPr>
            <a:spLocks noGrp="1"/>
          </p:cNvSpPr>
          <p:nvPr>
            <p:ph type="body" sz="half" idx="2"/>
          </p:nvPr>
        </p:nvSpPr>
        <p:spPr>
          <a:xfrm>
            <a:off x="7010400" y="762000"/>
            <a:ext cx="1673352" cy="4953000"/>
          </a:xfrm>
        </p:spPr>
        <p:txBody>
          <a:bodyPr>
            <a:noAutofit/>
          </a:bodyPr>
          <a:lstStyle/>
          <a:p>
            <a:r>
              <a:rPr lang="en-US" sz="2400" dirty="0" smtClean="0"/>
              <a:t>$15 a month or FREE.</a:t>
            </a:r>
          </a:p>
          <a:p>
            <a:endParaRPr lang="en-US" sz="2400" dirty="0" smtClean="0"/>
          </a:p>
          <a:p>
            <a:r>
              <a:rPr lang="en-US" sz="2400" dirty="0" smtClean="0"/>
              <a:t>Support us by Prayer.</a:t>
            </a:r>
          </a:p>
          <a:p>
            <a:endParaRPr lang="en-US" sz="2400" dirty="0" smtClean="0"/>
          </a:p>
          <a:p>
            <a:r>
              <a:rPr lang="en-US" sz="2400" dirty="0" smtClean="0"/>
              <a:t>Stay informed &amp; spread the word.</a:t>
            </a:r>
            <a:endParaRPr lang="en-US" sz="2400" dirty="0"/>
          </a:p>
        </p:txBody>
      </p:sp>
    </p:spTree>
    <p:extLst>
      <p:ext uri="{BB962C8B-B14F-4D97-AF65-F5344CB8AC3E}">
        <p14:creationId xmlns:p14="http://schemas.microsoft.com/office/powerpoint/2010/main" val="246799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6324600" cy="5776913"/>
          </a:xfrm>
        </p:spPr>
        <p:txBody>
          <a:bodyPr>
            <a:normAutofit fontScale="92500" lnSpcReduction="10000"/>
          </a:bodyPr>
          <a:lstStyle/>
          <a:p>
            <a:pPr marL="68580" indent="0" algn="ctr">
              <a:buNone/>
            </a:pPr>
            <a:r>
              <a:rPr lang="en-US" dirty="0" smtClean="0">
                <a:effectLst>
                  <a:outerShdw blurRad="38100" dist="38100" dir="2700000" algn="tl">
                    <a:srgbClr val="000000">
                      <a:alpha val="43137"/>
                    </a:srgbClr>
                  </a:outerShdw>
                </a:effectLst>
              </a:rPr>
              <a:t>www.streetevangelization.com</a:t>
            </a:r>
          </a:p>
          <a:p>
            <a:pPr marL="68580" indent="0">
              <a:buNone/>
            </a:pPr>
            <a:endParaRPr lang="en-US" sz="1400" dirty="0"/>
          </a:p>
          <a:p>
            <a:pPr marL="228600" indent="-158750"/>
            <a:endParaRPr lang="en-US" sz="1400" dirty="0" smtClean="0"/>
          </a:p>
          <a:p>
            <a:pPr marL="228600" indent="-158750"/>
            <a:r>
              <a:rPr lang="en-US" sz="2400" dirty="0" smtClean="0"/>
              <a:t>Fill out the Get Involved tab.</a:t>
            </a:r>
          </a:p>
          <a:p>
            <a:pPr marL="228600" indent="-158750"/>
            <a:r>
              <a:rPr lang="en-US" sz="2400" dirty="0" smtClean="0"/>
              <a:t>Sign up to become a supporting member.</a:t>
            </a:r>
          </a:p>
          <a:p>
            <a:pPr marL="228600" indent="-158750"/>
            <a:r>
              <a:rPr lang="en-US" sz="2400" dirty="0" smtClean="0"/>
              <a:t>Click on the locations tab and decide if you want to start a team or join a local team.</a:t>
            </a:r>
          </a:p>
          <a:p>
            <a:pPr marL="228600" indent="-158750"/>
            <a:r>
              <a:rPr lang="en-US" sz="2400" dirty="0" smtClean="0"/>
              <a:t>Join us on Facebook.</a:t>
            </a:r>
          </a:p>
          <a:p>
            <a:pPr marL="228600" indent="-158750"/>
            <a:r>
              <a:rPr lang="en-US" sz="2400" dirty="0" smtClean="0"/>
              <a:t>Follow the stories of Catholic evangelists.</a:t>
            </a:r>
          </a:p>
          <a:p>
            <a:pPr marL="228600" indent="-158750"/>
            <a:r>
              <a:rPr lang="en-US" sz="2400" dirty="0" smtClean="0"/>
              <a:t>Become a prayer warrior or an apologist. </a:t>
            </a:r>
          </a:p>
          <a:p>
            <a:pPr marL="228600" indent="-158750"/>
            <a:endParaRPr lang="en-US" sz="2400" dirty="0"/>
          </a:p>
          <a:p>
            <a:pPr marL="68580" indent="0" algn="just">
              <a:buNone/>
            </a:pPr>
            <a:r>
              <a:rPr lang="en-US" sz="2400" b="1" dirty="0" smtClean="0"/>
              <a:t>National </a:t>
            </a:r>
            <a:r>
              <a:rPr lang="en-US" sz="2400" b="1" dirty="0"/>
              <a:t>Contact</a:t>
            </a:r>
            <a:r>
              <a:rPr lang="en-US" sz="2400" dirty="0"/>
              <a:t>: 	</a:t>
            </a:r>
            <a:endParaRPr lang="en-US" sz="2400" dirty="0" smtClean="0"/>
          </a:p>
          <a:p>
            <a:pPr marL="68580" indent="0" algn="just">
              <a:buNone/>
            </a:pPr>
            <a:r>
              <a:rPr lang="en-US" sz="2400" dirty="0"/>
              <a:t>	</a:t>
            </a:r>
            <a:r>
              <a:rPr lang="en-US" sz="2400" dirty="0" smtClean="0"/>
              <a:t>Adam </a:t>
            </a:r>
            <a:r>
              <a:rPr lang="en-US" sz="2400" dirty="0" err="1"/>
              <a:t>Janke</a:t>
            </a:r>
            <a:r>
              <a:rPr lang="en-US" sz="2400" dirty="0"/>
              <a:t>, Program Director</a:t>
            </a:r>
          </a:p>
          <a:p>
            <a:pPr marL="68580" indent="0" algn="just">
              <a:buNone/>
            </a:pPr>
            <a:r>
              <a:rPr lang="en-US" sz="2400" dirty="0"/>
              <a:t>	</a:t>
            </a:r>
            <a:r>
              <a:rPr lang="en-US" sz="2400" dirty="0" smtClean="0"/>
              <a:t>adam@stpaulse.com</a:t>
            </a:r>
            <a:endParaRPr lang="en-US" sz="2400" dirty="0"/>
          </a:p>
          <a:p>
            <a:pPr marL="68580" indent="0" algn="just">
              <a:buNone/>
            </a:pPr>
            <a:r>
              <a:rPr lang="en-US" sz="2400" dirty="0"/>
              <a:t>	</a:t>
            </a:r>
            <a:r>
              <a:rPr lang="en-US" sz="2400" dirty="0" smtClean="0"/>
              <a:t>517.455.5592</a:t>
            </a:r>
            <a:endParaRPr lang="en-US" sz="2400" dirty="0"/>
          </a:p>
          <a:p>
            <a:pPr marL="228600" indent="-158750"/>
            <a:endParaRPr lang="en-US" sz="2400" dirty="0" smtClean="0"/>
          </a:p>
          <a:p>
            <a:pPr marL="411480" indent="-342900">
              <a:buAutoNum type="arabicPeriod"/>
            </a:pPr>
            <a:endParaRPr lang="en-US" sz="1400" dirty="0" smtClean="0"/>
          </a:p>
        </p:txBody>
      </p:sp>
    </p:spTree>
    <p:extLst>
      <p:ext uri="{BB962C8B-B14F-4D97-AF65-F5344CB8AC3E}">
        <p14:creationId xmlns:p14="http://schemas.microsoft.com/office/powerpoint/2010/main" val="3204082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a:bodyPr>
          <a:lstStyle/>
          <a:p>
            <a:pPr marL="68580" indent="0">
              <a:buNone/>
            </a:pPr>
            <a:r>
              <a:rPr lang="en-US" sz="2400" dirty="0"/>
              <a:t>St. Michael the Archangel, </a:t>
            </a:r>
            <a:br>
              <a:rPr lang="en-US" sz="2400" dirty="0"/>
            </a:br>
            <a:r>
              <a:rPr lang="en-US" sz="2400" dirty="0"/>
              <a:t>defend us in battle. </a:t>
            </a:r>
            <a:br>
              <a:rPr lang="en-US" sz="2400" dirty="0"/>
            </a:br>
            <a:r>
              <a:rPr lang="en-US" sz="2400" dirty="0"/>
              <a:t>Be our defense against the wickedness and snares of the Devil. </a:t>
            </a:r>
            <a:br>
              <a:rPr lang="en-US" sz="2400" dirty="0"/>
            </a:br>
            <a:r>
              <a:rPr lang="en-US" sz="2400" dirty="0"/>
              <a:t>May God rebuke him, we humbly pray, </a:t>
            </a:r>
            <a:br>
              <a:rPr lang="en-US" sz="2400" dirty="0"/>
            </a:br>
            <a:r>
              <a:rPr lang="en-US" sz="2400" dirty="0"/>
              <a:t>and do thou, </a:t>
            </a:r>
            <a:br>
              <a:rPr lang="en-US" sz="2400" dirty="0"/>
            </a:br>
            <a:r>
              <a:rPr lang="en-US" sz="2400" dirty="0"/>
              <a:t>O Prince of the heavenly hosts, </a:t>
            </a:r>
            <a:br>
              <a:rPr lang="en-US" sz="2400" dirty="0"/>
            </a:br>
            <a:r>
              <a:rPr lang="en-US" sz="2400" dirty="0"/>
              <a:t>by the power of God, </a:t>
            </a:r>
            <a:br>
              <a:rPr lang="en-US" sz="2400" dirty="0"/>
            </a:br>
            <a:r>
              <a:rPr lang="en-US" sz="2400" dirty="0"/>
              <a:t>thrust into hell Satan, </a:t>
            </a:r>
            <a:br>
              <a:rPr lang="en-US" sz="2400" dirty="0"/>
            </a:br>
            <a:r>
              <a:rPr lang="en-US" sz="2400" dirty="0"/>
              <a:t>and all the evil spirits, </a:t>
            </a:r>
            <a:br>
              <a:rPr lang="en-US" sz="2400" dirty="0"/>
            </a:br>
            <a:r>
              <a:rPr lang="en-US" sz="2400" dirty="0"/>
              <a:t>who prowl about the world </a:t>
            </a:r>
            <a:br>
              <a:rPr lang="en-US" sz="2400" dirty="0"/>
            </a:br>
            <a:r>
              <a:rPr lang="en-US" sz="2400" dirty="0"/>
              <a:t>seeking the ruin of souls. Amen</a:t>
            </a:r>
            <a:r>
              <a:rPr lang="en-US" sz="2400" dirty="0" smtClean="0"/>
              <a:t>.</a:t>
            </a:r>
            <a:endParaRPr lang="en-US" sz="2400" dirty="0"/>
          </a:p>
        </p:txBody>
      </p:sp>
      <p:sp>
        <p:nvSpPr>
          <p:cNvPr id="2" name="Title 1"/>
          <p:cNvSpPr>
            <a:spLocks noGrp="1"/>
          </p:cNvSpPr>
          <p:nvPr>
            <p:ph type="title"/>
          </p:nvPr>
        </p:nvSpPr>
        <p:spPr/>
        <p:txBody>
          <a:bodyPr>
            <a:noAutofit/>
          </a:bodyPr>
          <a:lstStyle/>
          <a:p>
            <a:r>
              <a:rPr lang="en-US" sz="6600" dirty="0" smtClean="0">
                <a:ln>
                  <a:solidFill>
                    <a:schemeClr val="tx1"/>
                  </a:solidFill>
                </a:ln>
                <a:effectLst>
                  <a:outerShdw blurRad="38100" dist="38100" dir="2700000" algn="tl">
                    <a:srgbClr val="000000">
                      <a:alpha val="43137"/>
                    </a:srgbClr>
                  </a:outerShdw>
                </a:effectLst>
              </a:rPr>
              <a:t>Closing Prayer</a:t>
            </a:r>
            <a:endParaRPr lang="en-US" sz="66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5418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6400800" cy="1676400"/>
          </a:xfrm>
        </p:spPr>
        <p:txBody>
          <a:bodyPr anchor="t">
            <a:noAutofit/>
          </a:bodyPr>
          <a:lstStyle/>
          <a:p>
            <a:r>
              <a:rPr lang="en-US" sz="2800" b="1" dirty="0" smtClean="0">
                <a:ln>
                  <a:solidFill>
                    <a:schemeClr val="tx1"/>
                  </a:solidFill>
                </a:ln>
                <a:solidFill>
                  <a:schemeClr val="accent1"/>
                </a:solidFill>
                <a:effectLst>
                  <a:outerShdw blurRad="38100" dist="38100" dir="2700000" algn="tl">
                    <a:srgbClr val="000000">
                      <a:alpha val="43137"/>
                    </a:srgbClr>
                  </a:outerShdw>
                </a:effectLst>
              </a:rPr>
              <a:t>Building a bridge of trust between </a:t>
            </a:r>
          </a:p>
          <a:p>
            <a:r>
              <a:rPr lang="en-US" sz="2800" b="1" dirty="0" smtClean="0">
                <a:ln>
                  <a:solidFill>
                    <a:schemeClr val="tx1"/>
                  </a:solidFill>
                </a:ln>
                <a:solidFill>
                  <a:schemeClr val="accent1"/>
                </a:solidFill>
                <a:effectLst>
                  <a:outerShdw blurRad="38100" dist="38100" dir="2700000" algn="tl">
                    <a:srgbClr val="000000">
                      <a:alpha val="43137"/>
                    </a:srgbClr>
                  </a:outerShdw>
                </a:effectLst>
              </a:rPr>
              <a:t>the world and the Catholic Church.</a:t>
            </a:r>
            <a:endParaRPr lang="en-US" sz="2800" b="1" dirty="0">
              <a:ln>
                <a:solidFill>
                  <a:schemeClr val="tx1"/>
                </a:solidFill>
              </a:ln>
              <a:solidFill>
                <a:schemeClr val="accent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457200" y="3429000"/>
            <a:ext cx="7010400" cy="1905000"/>
          </a:xfrm>
        </p:spPr>
        <p:txBody>
          <a:bodyPr>
            <a:noAutofit/>
          </a:bodyPr>
          <a:lstStyle/>
          <a:p>
            <a:pPr algn="l"/>
            <a:r>
              <a:rPr lang="en-US" sz="6600" b="1" dirty="0" smtClean="0">
                <a:ln>
                  <a:solidFill>
                    <a:schemeClr val="tx1"/>
                  </a:solidFill>
                </a:ln>
                <a:effectLst>
                  <a:outerShdw blurRad="38100" dist="38100" dir="2700000" algn="tl">
                    <a:srgbClr val="000000">
                      <a:alpha val="43137"/>
                    </a:srgbClr>
                  </a:outerShdw>
                </a:effectLst>
                <a:ea typeface="Adobe Song Std L" pitchFamily="18" charset="-128"/>
              </a:rPr>
              <a:t>St. Paul </a:t>
            </a:r>
            <a:r>
              <a:rPr lang="en-US" sz="4000" b="1" dirty="0" smtClean="0">
                <a:ln>
                  <a:solidFill>
                    <a:schemeClr val="tx1"/>
                  </a:solidFill>
                </a:ln>
                <a:effectLst>
                  <a:outerShdw blurRad="38100" dist="38100" dir="2700000" algn="tl">
                    <a:srgbClr val="000000">
                      <a:alpha val="43137"/>
                    </a:srgbClr>
                  </a:outerShdw>
                </a:effectLst>
                <a:ea typeface="Adobe Song Std L" pitchFamily="18" charset="-128"/>
              </a:rPr>
              <a:t/>
            </a:r>
            <a:br>
              <a:rPr lang="en-US" sz="4000" b="1" dirty="0" smtClean="0">
                <a:ln>
                  <a:solidFill>
                    <a:schemeClr val="tx1"/>
                  </a:solidFill>
                </a:ln>
                <a:effectLst>
                  <a:outerShdw blurRad="38100" dist="38100" dir="2700000" algn="tl">
                    <a:srgbClr val="000000">
                      <a:alpha val="43137"/>
                    </a:srgbClr>
                  </a:outerShdw>
                </a:effectLst>
                <a:ea typeface="Adobe Song Std L" pitchFamily="18" charset="-128"/>
              </a:rPr>
            </a:br>
            <a:r>
              <a:rPr lang="en-US" sz="3600" b="1" dirty="0" smtClean="0">
                <a:ln>
                  <a:solidFill>
                    <a:schemeClr val="tx1"/>
                  </a:solidFill>
                </a:ln>
                <a:effectLst>
                  <a:outerShdw blurRad="38100" dist="38100" dir="2700000" algn="tl">
                    <a:srgbClr val="000000">
                      <a:alpha val="43137"/>
                    </a:srgbClr>
                  </a:outerShdw>
                </a:effectLst>
                <a:ea typeface="Adobe Song Std L" pitchFamily="18" charset="-128"/>
              </a:rPr>
              <a:t>Street Evangelization</a:t>
            </a:r>
            <a:endParaRPr lang="en-US" sz="4400" b="1" dirty="0">
              <a:ln>
                <a:solidFill>
                  <a:schemeClr val="tx1"/>
                </a:solidFill>
              </a:ln>
              <a:effectLst>
                <a:outerShdw blurRad="38100" dist="38100" dir="2700000" algn="tl">
                  <a:srgbClr val="000000">
                    <a:alpha val="43137"/>
                  </a:srgbClr>
                </a:outerShdw>
              </a:effectLst>
              <a:ea typeface="Adobe Song Std L" pitchFamily="18" charset="-128"/>
            </a:endParaRPr>
          </a:p>
        </p:txBody>
      </p:sp>
      <p:pic>
        <p:nvPicPr>
          <p:cNvPr id="4" name="Picture 2" descr="C:\Users\St-Mary-Rel-Ed-DRE\Desktop\spaced-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3352800" cy="32843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52085"/>
      </p:ext>
    </p:extLst>
  </p:cSld>
  <p:clrMapOvr>
    <a:masterClrMapping/>
  </p:clrMapOvr>
  <mc:AlternateContent xmlns:mc="http://schemas.openxmlformats.org/markup-compatibility/2006" xmlns:p14="http://schemas.microsoft.com/office/powerpoint/2010/main">
    <mc:Choice Requires="p14">
      <p:transition spd="slow" p14:dur="2000" advTm="10756"/>
    </mc:Choice>
    <mc:Fallback xmlns="">
      <p:transition spd="slow" advTm="1075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953000"/>
          </a:xfrm>
        </p:spPr>
        <p:txBody>
          <a:bodyPr>
            <a:normAutofit fontScale="77500" lnSpcReduction="20000"/>
          </a:bodyPr>
          <a:lstStyle/>
          <a:p>
            <a:pPr marL="68580" indent="0">
              <a:buNone/>
            </a:pPr>
            <a:r>
              <a:rPr lang="en-US" sz="3200" dirty="0" smtClean="0"/>
              <a:t>Come</a:t>
            </a:r>
            <a:r>
              <a:rPr lang="en-US" sz="3200" dirty="0"/>
              <a:t>, Holy Spirit!</a:t>
            </a:r>
          </a:p>
          <a:p>
            <a:pPr marL="68580" indent="0" algn="just">
              <a:buNone/>
            </a:pPr>
            <a:endParaRPr lang="en-US" dirty="0" smtClean="0"/>
          </a:p>
          <a:p>
            <a:pPr marL="68580" indent="0" algn="just">
              <a:buNone/>
            </a:pPr>
            <a:r>
              <a:rPr lang="en-US" dirty="0" smtClean="0"/>
              <a:t>Set </a:t>
            </a:r>
            <a:r>
              <a:rPr lang="en-US" dirty="0"/>
              <a:t>our hearts on fire with zeal for the Gospel</a:t>
            </a:r>
            <a:r>
              <a:rPr lang="en-US" dirty="0" smtClean="0"/>
              <a:t>, love </a:t>
            </a:r>
            <a:r>
              <a:rPr lang="en-US" dirty="0"/>
              <a:t>for all people</a:t>
            </a:r>
            <a:r>
              <a:rPr lang="en-US" dirty="0" smtClean="0"/>
              <a:t>, </a:t>
            </a:r>
          </a:p>
          <a:p>
            <a:pPr marL="68580" indent="0" algn="just">
              <a:buNone/>
            </a:pPr>
            <a:r>
              <a:rPr lang="en-US" dirty="0" smtClean="0"/>
              <a:t>and </a:t>
            </a:r>
            <a:r>
              <a:rPr lang="en-US" dirty="0"/>
              <a:t>the desire for their salvation.</a:t>
            </a:r>
          </a:p>
          <a:p>
            <a:pPr marL="68580" indent="0" algn="just">
              <a:buNone/>
            </a:pPr>
            <a:endParaRPr lang="en-US" dirty="0" smtClean="0"/>
          </a:p>
          <a:p>
            <a:pPr marL="68580" indent="0" algn="just">
              <a:buNone/>
            </a:pPr>
            <a:r>
              <a:rPr lang="en-US" dirty="0" smtClean="0"/>
              <a:t>Inspire </a:t>
            </a:r>
            <a:r>
              <a:rPr lang="en-US" dirty="0"/>
              <a:t>us that we might proclaim the Gospel persuasively and with </a:t>
            </a:r>
            <a:r>
              <a:rPr lang="en-US" dirty="0" smtClean="0"/>
              <a:t>charity, </a:t>
            </a:r>
          </a:p>
          <a:p>
            <a:pPr marL="68580" indent="0" algn="just">
              <a:buNone/>
            </a:pPr>
            <a:r>
              <a:rPr lang="en-US" dirty="0" smtClean="0"/>
              <a:t>giving </a:t>
            </a:r>
            <a:r>
              <a:rPr lang="en-US" dirty="0"/>
              <a:t>witness with our words and our lives.</a:t>
            </a:r>
          </a:p>
          <a:p>
            <a:pPr marL="68580" indent="0" algn="just">
              <a:buNone/>
            </a:pPr>
            <a:endParaRPr lang="en-US" dirty="0"/>
          </a:p>
          <a:p>
            <a:pPr marL="68580" indent="0" algn="just">
              <a:buNone/>
            </a:pPr>
            <a:r>
              <a:rPr lang="en-US" dirty="0"/>
              <a:t>Give us courage in proclaiming the Lordship of Jesus Christ,</a:t>
            </a:r>
          </a:p>
          <a:p>
            <a:pPr marL="68580" indent="0" algn="just">
              <a:buNone/>
            </a:pPr>
            <a:r>
              <a:rPr lang="en-US" dirty="0"/>
              <a:t>and the truth, beauty, and goodness of our Catholic faith.</a:t>
            </a:r>
          </a:p>
          <a:p>
            <a:pPr marL="68580" indent="0" algn="just">
              <a:buNone/>
            </a:pPr>
            <a:r>
              <a:rPr lang="en-US" dirty="0"/>
              <a:t> </a:t>
            </a:r>
          </a:p>
          <a:p>
            <a:pPr marL="68580" indent="0" algn="just">
              <a:buNone/>
            </a:pPr>
            <a:r>
              <a:rPr lang="en-US" dirty="0"/>
              <a:t>We beg you also to open the hearts of all people,</a:t>
            </a:r>
          </a:p>
          <a:p>
            <a:pPr marL="68580" indent="0" algn="just">
              <a:buNone/>
            </a:pPr>
            <a:r>
              <a:rPr lang="en-US" dirty="0"/>
              <a:t>helping them to know Your love and Your call to the fullness of life in Your Church.</a:t>
            </a:r>
          </a:p>
          <a:p>
            <a:pPr marL="68580" indent="0" algn="just">
              <a:buNone/>
            </a:pPr>
            <a:r>
              <a:rPr lang="en-US" dirty="0"/>
              <a:t> </a:t>
            </a:r>
          </a:p>
          <a:p>
            <a:pPr marL="68580" indent="0" algn="just">
              <a:buNone/>
            </a:pPr>
            <a:r>
              <a:rPr lang="en-US" dirty="0"/>
              <a:t>Through our holy patrons, Our Lady of Guadalupe and St. Paul,</a:t>
            </a:r>
          </a:p>
          <a:p>
            <a:pPr marL="68580" indent="0" algn="just">
              <a:buNone/>
            </a:pPr>
            <a:r>
              <a:rPr lang="en-US" dirty="0"/>
              <a:t>we ask these graces for all the evangelists of St. Paul Street </a:t>
            </a:r>
            <a:r>
              <a:rPr lang="en-US" dirty="0" smtClean="0"/>
              <a:t>Evangelization </a:t>
            </a:r>
          </a:p>
          <a:p>
            <a:pPr marL="68580" indent="0" algn="just">
              <a:buNone/>
            </a:pPr>
            <a:r>
              <a:rPr lang="en-US" dirty="0" smtClean="0"/>
              <a:t>and those of us here, </a:t>
            </a:r>
            <a:r>
              <a:rPr lang="en-US" dirty="0"/>
              <a:t>and we make this prayer in the name of Jesus Christ, Our Lord. Amen</a:t>
            </a:r>
            <a:r>
              <a:rPr lang="en-US" dirty="0" smtClean="0"/>
              <a:t>.</a:t>
            </a:r>
            <a:endParaRPr lang="en-US" dirty="0"/>
          </a:p>
        </p:txBody>
      </p:sp>
      <p:sp>
        <p:nvSpPr>
          <p:cNvPr id="2" name="Title 1"/>
          <p:cNvSpPr>
            <a:spLocks noGrp="1"/>
          </p:cNvSpPr>
          <p:nvPr>
            <p:ph type="title"/>
          </p:nvPr>
        </p:nvSpPr>
        <p:spPr>
          <a:xfrm>
            <a:off x="152400" y="152400"/>
            <a:ext cx="8839200" cy="1371600"/>
          </a:xfrm>
        </p:spPr>
        <p:txBody>
          <a:bodyPr/>
          <a:lstStyle/>
          <a:p>
            <a:r>
              <a:rPr lang="en-US" sz="6600" dirty="0" smtClean="0">
                <a:ln>
                  <a:solidFill>
                    <a:schemeClr val="tx1"/>
                  </a:solidFill>
                </a:ln>
                <a:effectLst>
                  <a:outerShdw blurRad="38100" dist="38100" dir="2700000" algn="tl">
                    <a:srgbClr val="000000">
                      <a:alpha val="43137"/>
                    </a:srgbClr>
                  </a:outerShdw>
                </a:effectLst>
              </a:rPr>
              <a:t>Opening Prayer</a:t>
            </a:r>
            <a:endParaRPr lang="en-US" sz="66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610660"/>
      </p:ext>
    </p:extLst>
  </p:cSld>
  <p:clrMapOvr>
    <a:masterClrMapping/>
  </p:clrMapOvr>
  <mc:AlternateContent xmlns:mc="http://schemas.openxmlformats.org/markup-compatibility/2006" xmlns:p14="http://schemas.microsoft.com/office/powerpoint/2010/main">
    <mc:Choice Requires="p14">
      <p:transition spd="slow" p14:dur="2000" advTm="20652"/>
    </mc:Choice>
    <mc:Fallback xmlns="">
      <p:transition spd="slow" advTm="2065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pPr marL="68580" indent="0" algn="just">
              <a:buNone/>
            </a:pPr>
            <a:r>
              <a:rPr lang="en-US" dirty="0" smtClean="0"/>
              <a:t>The truth is not that we do not want to share our faith, but that most of us are not practiced at sharing our faith with others. It is not out of lack of desire to help others better their own lives, we just don’t know how to start and do not want to seem “weird”. </a:t>
            </a:r>
          </a:p>
          <a:p>
            <a:pPr marL="68580" indent="0" algn="just">
              <a:buNone/>
            </a:pPr>
            <a:endParaRPr lang="en-US" dirty="0"/>
          </a:p>
          <a:p>
            <a:pPr marL="68580" indent="0" algn="just">
              <a:buNone/>
            </a:pPr>
            <a:r>
              <a:rPr lang="en-US" dirty="0" smtClean="0"/>
              <a:t>This talk will introduce you to the work of St. Paul Street Evangelization and give you a few simple ideas on how to share the truth in love (out of the concern for the good of the other). </a:t>
            </a:r>
            <a:endParaRPr lang="en-US" dirty="0"/>
          </a:p>
          <a:p>
            <a:pPr marL="68580" indent="0" algn="just">
              <a:buNone/>
            </a:pPr>
            <a:endParaRPr lang="en-US" dirty="0" smtClean="0"/>
          </a:p>
          <a:p>
            <a:pPr marL="68580" indent="0" algn="just">
              <a:buNone/>
            </a:pPr>
            <a:r>
              <a:rPr lang="en-US" dirty="0" smtClean="0"/>
              <a:t>It is our hope you will join us in this work!</a:t>
            </a:r>
          </a:p>
          <a:p>
            <a:pPr marL="68580" indent="0" algn="just">
              <a:buNone/>
            </a:pPr>
            <a:r>
              <a:rPr lang="en-US" b="1" dirty="0" smtClean="0"/>
              <a:t>	National Contact</a:t>
            </a:r>
            <a:r>
              <a:rPr lang="en-US" dirty="0" smtClean="0"/>
              <a:t>: 	Adam </a:t>
            </a:r>
            <a:r>
              <a:rPr lang="en-US" dirty="0" err="1" smtClean="0"/>
              <a:t>Janke</a:t>
            </a:r>
            <a:r>
              <a:rPr lang="en-US" dirty="0" smtClean="0"/>
              <a:t>, Program Director</a:t>
            </a:r>
          </a:p>
          <a:p>
            <a:pPr marL="68580" indent="0" algn="just">
              <a:buNone/>
            </a:pPr>
            <a:r>
              <a:rPr lang="en-US" dirty="0"/>
              <a:t>	</a:t>
            </a:r>
            <a:r>
              <a:rPr lang="en-US" dirty="0" smtClean="0"/>
              <a:t>			adam@stpaulse.com</a:t>
            </a:r>
            <a:endParaRPr lang="en-US" dirty="0"/>
          </a:p>
          <a:p>
            <a:pPr marL="68580" indent="0" algn="just">
              <a:buNone/>
            </a:pPr>
            <a:r>
              <a:rPr lang="en-US" dirty="0" smtClean="0"/>
              <a:t>				517.455.5592</a:t>
            </a:r>
          </a:p>
        </p:txBody>
      </p:sp>
      <p:sp>
        <p:nvSpPr>
          <p:cNvPr id="2" name="Title 1"/>
          <p:cNvSpPr>
            <a:spLocks noGrp="1"/>
          </p:cNvSpPr>
          <p:nvPr>
            <p:ph type="title"/>
          </p:nvPr>
        </p:nvSpPr>
        <p:spPr/>
        <p:txBody>
          <a:bodyPr>
            <a:normAutofit/>
          </a:bodyPr>
          <a:lstStyle/>
          <a:p>
            <a:r>
              <a:rPr lang="en-US" dirty="0" smtClean="0">
                <a:ln>
                  <a:solidFill>
                    <a:schemeClr val="tx1"/>
                  </a:solidFill>
                </a:ln>
                <a:effectLst>
                  <a:outerShdw blurRad="38100" dist="38100" dir="2700000" algn="tl">
                    <a:srgbClr val="000000">
                      <a:alpha val="43137"/>
                    </a:srgbClr>
                  </a:outerShdw>
                </a:effectLst>
              </a:rPr>
              <a:t>Why </a:t>
            </a:r>
            <a:r>
              <a:rPr lang="en-US" dirty="0" err="1" smtClean="0">
                <a:ln>
                  <a:solidFill>
                    <a:schemeClr val="tx1"/>
                  </a:solidFill>
                </a:ln>
                <a:effectLst>
                  <a:outerShdw blurRad="38100" dist="38100" dir="2700000" algn="tl">
                    <a:srgbClr val="000000">
                      <a:alpha val="43137"/>
                    </a:srgbClr>
                  </a:outerShdw>
                </a:effectLst>
              </a:rPr>
              <a:t>st.</a:t>
            </a:r>
            <a:r>
              <a:rPr lang="en-US" dirty="0" smtClean="0">
                <a:ln>
                  <a:solidFill>
                    <a:schemeClr val="tx1"/>
                  </a:solidFill>
                </a:ln>
                <a:effectLst>
                  <a:outerShdw blurRad="38100" dist="38100" dir="2700000" algn="tl">
                    <a:srgbClr val="000000">
                      <a:alpha val="43137"/>
                    </a:srgbClr>
                  </a:outerShdw>
                </a:effectLst>
              </a:rPr>
              <a:t> Paul street evangelization?</a:t>
            </a:r>
            <a:endParaRPr lang="en-US"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700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rmAutofit lnSpcReduction="10000"/>
          </a:bodyPr>
          <a:lstStyle/>
          <a:p>
            <a:pPr marL="68580" indent="0" algn="just">
              <a:buNone/>
            </a:pPr>
            <a:r>
              <a:rPr lang="en-US" dirty="0"/>
              <a:t>St. Paul Street Evangelization (SPSE) is a grassroots, non-profit organization, dedicated to responding to the mandate of Jesus to preach the Gospel to all nations by taking the Catholic Faith to the streets. Christ’s call to evangelize was made to every Catholic Christian, and the Second Vatican Council reiterated this need, urging each of the baptized to bring the Gospel, found fully in the Catholic Church, to a culture that has largely reverted to paganism. As an on-the-street Catholic evangelization organization, St. Paul Street Evangelization provides an avenue for people to share the Person of Jesus Christ and the truth and beauty of the Catholic Faith with a hungry culture</a:t>
            </a:r>
            <a:r>
              <a:rPr lang="en-US" dirty="0" smtClean="0"/>
              <a:t>.</a:t>
            </a:r>
          </a:p>
          <a:p>
            <a:pPr marL="68580" indent="0" algn="just">
              <a:buNone/>
            </a:pPr>
            <a:endParaRPr lang="en-US" dirty="0"/>
          </a:p>
          <a:p>
            <a:pPr marL="68580" indent="0" algn="just">
              <a:buNone/>
            </a:pPr>
            <a:r>
              <a:rPr lang="en-US" dirty="0" smtClean="0"/>
              <a:t>The Holy Spirit will give us the strength we need to go outside of the norm and create a new normal – a New Evangelization. We just need to give Him permission to take us there. </a:t>
            </a:r>
            <a:endParaRPr lang="en-US" dirty="0"/>
          </a:p>
        </p:txBody>
      </p:sp>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What is SPSE?</a:t>
            </a:r>
            <a:endParaRPr lang="en-US" sz="72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381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9070"/>
            <a:ext cx="8610600" cy="4757929"/>
          </a:xfrm>
        </p:spPr>
        <p:txBody>
          <a:bodyPr>
            <a:noAutofit/>
          </a:bodyPr>
          <a:lstStyle/>
          <a:p>
            <a:pPr marL="68580" indent="0" algn="just">
              <a:buNone/>
            </a:pPr>
            <a:r>
              <a:rPr lang="en-US" sz="2400" dirty="0"/>
              <a:t>Armed with a simple sign, pamphlets and Rosaries, SPSE evangelists take to the streets, going wherever people are gathered – on a street corner, at a festival, or even at a football game. Our teams always begin in prayer. Unlike some forms of street evangelism which seek to forcibly proselytize those passing by (for example, by yelling, displaying confrontational signs, or preaching loudly at no one in particular), SPSE employs a non-confrontational method, maintaining a peaceful presence and allowing people to approach if they choose. Initial contact is limited to a friendly greeting and an offer of a free Rosary, but the evangelist never tries to force anyone to stop and talk.</a:t>
            </a:r>
          </a:p>
        </p:txBody>
      </p:sp>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What do we do?</a:t>
            </a:r>
            <a:endParaRPr lang="en-US" sz="72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38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9070"/>
            <a:ext cx="8610600" cy="4757929"/>
          </a:xfrm>
        </p:spPr>
        <p:txBody>
          <a:bodyPr>
            <a:noAutofit/>
          </a:bodyPr>
          <a:lstStyle/>
          <a:p>
            <a:pPr marL="68580" indent="0" algn="just">
              <a:buNone/>
            </a:pPr>
            <a:r>
              <a:rPr lang="en-US" sz="3200" dirty="0" smtClean="0"/>
              <a:t>“God </a:t>
            </a:r>
            <a:r>
              <a:rPr lang="en-US" sz="3200" dirty="0"/>
              <a:t>is opening before the Church the horizons of a humanity more fully prepared for the sowing of the Gospel. I sense that the moment has come to commit all of the Church's energies to a new evangelization and to the mission </a:t>
            </a:r>
            <a:r>
              <a:rPr lang="en-US" sz="3200" i="1" dirty="0" smtClean="0"/>
              <a:t>in the world</a:t>
            </a:r>
            <a:r>
              <a:rPr lang="en-US" sz="3200" dirty="0" smtClean="0"/>
              <a:t>. </a:t>
            </a:r>
            <a:r>
              <a:rPr lang="en-US" sz="3200" dirty="0"/>
              <a:t>No believer in Christ, no institution of the Church can avoid this supreme duty: to proclaim Christ to all peoples</a:t>
            </a:r>
            <a:r>
              <a:rPr lang="en-US" sz="3200" dirty="0" smtClean="0"/>
              <a:t>.” – St. John Paul II</a:t>
            </a:r>
            <a:endParaRPr lang="en-US" sz="3200" dirty="0"/>
          </a:p>
        </p:txBody>
      </p:sp>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Now is the time</a:t>
            </a:r>
            <a:endParaRPr lang="en-US" sz="72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997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04800"/>
            <a:ext cx="8381260" cy="1054394"/>
          </a:xfrm>
        </p:spPr>
        <p:txBody>
          <a:bodyPr>
            <a:noAutofit/>
          </a:bodyPr>
          <a:lstStyle/>
          <a:p>
            <a:r>
              <a:rPr lang="en-US" sz="4800" dirty="0" smtClean="0">
                <a:ln>
                  <a:solidFill>
                    <a:schemeClr val="tx1"/>
                  </a:solidFill>
                </a:ln>
                <a:effectLst>
                  <a:outerShdw blurRad="38100" dist="38100" dir="2700000" algn="tl">
                    <a:srgbClr val="000000">
                      <a:alpha val="43137"/>
                    </a:srgbClr>
                  </a:outerShdw>
                </a:effectLst>
              </a:rPr>
              <a:t>The joyful proclamation</a:t>
            </a:r>
            <a:endParaRPr lang="en-US" sz="4800" dirty="0">
              <a:ln>
                <a:solidFill>
                  <a:schemeClr val="tx1"/>
                </a:solidFill>
              </a:ln>
              <a:effectLst>
                <a:outerShdw blurRad="38100" dist="38100" dir="2700000" algn="tl">
                  <a:srgbClr val="000000">
                    <a:alpha val="43137"/>
                  </a:srgbClr>
                </a:outerShdw>
              </a:effectLst>
            </a:endParaRPr>
          </a:p>
        </p:txBody>
      </p:sp>
      <p:pic>
        <p:nvPicPr>
          <p:cNvPr id="2050" name="Picture 2" descr="http://streetevangelization.com/wp-content/uploads/slideshow-gallery/1bo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334375" cy="3571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34496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762999" cy="4114800"/>
          </a:xfrm>
        </p:spPr>
        <p:txBody>
          <a:bodyPr>
            <a:noAutofit/>
          </a:bodyPr>
          <a:lstStyle/>
          <a:p>
            <a:pPr marL="45720" indent="0" algn="just">
              <a:buNone/>
            </a:pPr>
            <a:r>
              <a:rPr lang="en-US" dirty="0"/>
              <a:t>St. Paul Street Evangelization has found this non-confrontational approach to be very effective at strengthening the faith of practicing Catholics, bringing back into the Faith fallen away Catholics, and clearing up misconceptions about the Faith held by non-Catholics.  While it is the mission of SPSE to work with God for the conversion of the whole world to the Catholic Faith, SPSE evangelists recognize that it is only their job to plant seeds, and in the end, it is up to God to make those seeds grow.</a:t>
            </a:r>
          </a:p>
          <a:p>
            <a:pPr marL="45720" indent="0" algn="just">
              <a:buNone/>
            </a:pPr>
            <a:endParaRPr lang="en-US" dirty="0" smtClean="0"/>
          </a:p>
          <a:p>
            <a:pPr marL="45720" indent="0" algn="just">
              <a:buNone/>
            </a:pPr>
            <a:r>
              <a:rPr lang="en-US" dirty="0" smtClean="0"/>
              <a:t>The </a:t>
            </a:r>
            <a:r>
              <a:rPr lang="en-US" dirty="0"/>
              <a:t>goal of St. Paul Street Evangelization is not to win arguments but to share the love of Jesus Christ with a hurting culture that is seeking truth. </a:t>
            </a:r>
          </a:p>
        </p:txBody>
      </p:sp>
      <p:sp>
        <p:nvSpPr>
          <p:cNvPr id="2" name="Title 1"/>
          <p:cNvSpPr>
            <a:spLocks noGrp="1"/>
          </p:cNvSpPr>
          <p:nvPr>
            <p:ph type="title"/>
          </p:nvPr>
        </p:nvSpPr>
        <p:spPr/>
        <p:txBody>
          <a:bodyPr>
            <a:noAutofit/>
          </a:bodyPr>
          <a:lstStyle/>
          <a:p>
            <a:r>
              <a:rPr lang="en-US" sz="7200" dirty="0" smtClean="0">
                <a:ln>
                  <a:solidFill>
                    <a:schemeClr val="tx1"/>
                  </a:solidFill>
                </a:ln>
                <a:effectLst>
                  <a:outerShdw blurRad="38100" dist="38100" dir="2700000" algn="tl">
                    <a:srgbClr val="000000">
                      <a:alpha val="43137"/>
                    </a:srgbClr>
                  </a:outerShdw>
                </a:effectLst>
              </a:rPr>
              <a:t>The approach</a:t>
            </a:r>
            <a:endParaRPr lang="en-US" sz="72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380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1496</Words>
  <Application>Microsoft Office PowerPoint</Application>
  <PresentationFormat>On-screen Show (4:3)</PresentationFormat>
  <Paragraphs>151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Grid</vt:lpstr>
      <vt:lpstr>St. Paul  Street Evangelization</vt:lpstr>
      <vt:lpstr>PowerPoint Presentation</vt:lpstr>
      <vt:lpstr>Opening Prayer</vt:lpstr>
      <vt:lpstr>Why st. Paul street evangelization?</vt:lpstr>
      <vt:lpstr>What is SPSE?</vt:lpstr>
      <vt:lpstr>What do we do?</vt:lpstr>
      <vt:lpstr>Now is the time</vt:lpstr>
      <vt:lpstr>The joyful proclamation</vt:lpstr>
      <vt:lpstr>The approach</vt:lpstr>
      <vt:lpstr>Prayer is the center of our work.</vt:lpstr>
      <vt:lpstr>Hearts on fire</vt:lpstr>
      <vt:lpstr>This is fun!</vt:lpstr>
      <vt:lpstr>And effective!</vt:lpstr>
      <vt:lpstr>You can do this!</vt:lpstr>
      <vt:lpstr>PowerPoint Presentation</vt:lpstr>
      <vt:lpstr>Be a Joyful Evangelist</vt:lpstr>
      <vt:lpstr>PowerPoint Presentation</vt:lpstr>
      <vt:lpstr>PowerPoint Presentation</vt:lpstr>
      <vt:lpstr>Give away medals</vt:lpstr>
      <vt:lpstr>PowerPoint Presentation</vt:lpstr>
      <vt:lpstr>PowerPoint Presentation</vt:lpstr>
      <vt:lpstr>PowerPoint Presentation</vt:lpstr>
      <vt:lpstr>PowerPoint Presentation</vt:lpstr>
      <vt:lpstr>   Join &amp; Support SPSE</vt:lpstr>
      <vt:lpstr>PowerPoint Presentation</vt:lpstr>
      <vt:lpstr>PowerPoint Presentation</vt:lpstr>
      <vt:lpstr>Closing Prayer</vt:lpstr>
      <vt:lpstr>St. Paul  Street Evangelization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Paul Street Evangelization</dc:title>
  <dc:creator>St-Mary-Rel-Ed-DRE</dc:creator>
  <cp:lastModifiedBy>St-Mary-Rel-Ed-DRE</cp:lastModifiedBy>
  <cp:revision>58</cp:revision>
  <dcterms:created xsi:type="dcterms:W3CDTF">2013-12-04T01:05:33Z</dcterms:created>
  <dcterms:modified xsi:type="dcterms:W3CDTF">2014-04-07T13:40:00Z</dcterms:modified>
</cp:coreProperties>
</file>